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42"/>
  </p:notesMasterIdLst>
  <p:sldIdLst>
    <p:sldId id="291" r:id="rId2"/>
    <p:sldId id="282" r:id="rId3"/>
    <p:sldId id="304" r:id="rId4"/>
    <p:sldId id="305" r:id="rId5"/>
    <p:sldId id="306" r:id="rId6"/>
    <p:sldId id="308" r:id="rId7"/>
    <p:sldId id="307" r:id="rId8"/>
    <p:sldId id="309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2" r:id="rId19"/>
    <p:sldId id="321" r:id="rId20"/>
    <p:sldId id="303" r:id="rId21"/>
    <p:sldId id="284" r:id="rId22"/>
    <p:sldId id="285" r:id="rId23"/>
    <p:sldId id="296" r:id="rId24"/>
    <p:sldId id="297" r:id="rId25"/>
    <p:sldId id="289" r:id="rId26"/>
    <p:sldId id="257" r:id="rId27"/>
    <p:sldId id="302" r:id="rId28"/>
    <p:sldId id="265" r:id="rId29"/>
    <p:sldId id="259" r:id="rId30"/>
    <p:sldId id="268" r:id="rId31"/>
    <p:sldId id="270" r:id="rId32"/>
    <p:sldId id="298" r:id="rId33"/>
    <p:sldId id="273" r:id="rId34"/>
    <p:sldId id="277" r:id="rId35"/>
    <p:sldId id="278" r:id="rId36"/>
    <p:sldId id="300" r:id="rId37"/>
    <p:sldId id="299" r:id="rId38"/>
    <p:sldId id="280" r:id="rId39"/>
    <p:sldId id="301" r:id="rId40"/>
    <p:sldId id="290" r:id="rId4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/>
    <p:restoredTop sz="94586"/>
  </p:normalViewPr>
  <p:slideViewPr>
    <p:cSldViewPr showGuides="1">
      <p:cViewPr varScale="1">
        <p:scale>
          <a:sx n="98" d="100"/>
          <a:sy n="98" d="100"/>
        </p:scale>
        <p:origin x="1360" y="184"/>
      </p:cViewPr>
      <p:guideLst>
        <p:guide orient="horz" pos="42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E50B-3A5D-824A-B88F-1534E9A0A17B}" type="datetimeFigureOut">
              <a:rPr lang="pt-BR" smtClean="0"/>
              <a:t>11/02/2020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142E-0460-534D-BBD0-3D2998ABC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4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07499DAB-D03D-744C-85A7-4B81673CFB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2B205-99E3-A14A-ADC8-FCEBF6D130EA}" type="slidenum">
              <a:rPr lang="pt-BR" altLang="en-US" sz="1400" smtClean="0"/>
              <a:pPr>
                <a:spcBef>
                  <a:spcPct val="0"/>
                </a:spcBef>
              </a:pPr>
              <a:t>1</a:t>
            </a:fld>
            <a:endParaRPr lang="pt-BR" altLang="en-US" sz="1400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0C35EA01-563E-F34C-8B50-879B63525C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Text Box 2">
            <a:extLst>
              <a:ext uri="{FF2B5EF4-FFF2-40B4-BE49-F238E27FC236}">
                <a16:creationId xmlns:a16="http://schemas.microsoft.com/office/drawing/2014/main" id="{6AE93B6E-75B5-F046-89F1-11F542FC3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65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1. o gerente de projeto executa o planejamento e uma de suas primeiras atividades é definir um ciclo de vida, adotando um modelo padrão ou definindo um específico</a:t>
            </a:r>
          </a:p>
          <a:p>
            <a:r>
              <a:rPr lang="pt-BR" dirty="0"/>
              <a:t>2. é necessário que todas as informações levantadas sejam documentadas, revisadas e aprovadas.</a:t>
            </a:r>
          </a:p>
          <a:p>
            <a:r>
              <a:rPr lang="pt-BR" dirty="0"/>
              <a:t>3. o  gerente  é responsável  por  selecionar  padrões  de  desenvolvimento,  ferramentas  de </a:t>
            </a:r>
          </a:p>
          <a:p>
            <a:r>
              <a:rPr lang="pt-BR" dirty="0"/>
              <a:t>apoio, automatizadas ou não e a linguagem de programação;</a:t>
            </a:r>
          </a:p>
          <a:p>
            <a:r>
              <a:rPr lang="pt-BR" dirty="0"/>
              <a:t>5. Garantir a</a:t>
            </a:r>
            <a:r>
              <a:rPr lang="pt-BR" baseline="0" dirty="0"/>
              <a:t> consistência dos documentos produzidos para a atividade seguinte.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6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Analista de negócios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4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Define as estrutura de dados, banco</a:t>
            </a:r>
            <a:r>
              <a:rPr lang="pt-BR" baseline="0" dirty="0"/>
              <a:t> de dados, tecnologias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3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87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64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535F3CD-15C5-4F8B-8315-A23FA4F8C6F5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6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9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6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6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99A9072-6D56-4A7F-947F-0869A7F9E115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dirty="0">
                <a:latin typeface="Arial" pitchFamily="34" charset="0"/>
              </a:rPr>
              <a:t>Lá no</a:t>
            </a:r>
            <a:r>
              <a:rPr lang="pt-BR" baseline="0" dirty="0">
                <a:latin typeface="Arial" pitchFamily="34" charset="0"/>
              </a:rPr>
              <a:t> inicio, quando não fez nenhuma análise do problema, não perguntou que tipo de pedra ele queria....</a:t>
            </a:r>
            <a:endParaRPr lang="pt-B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2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</a:t>
            </a:r>
            <a:r>
              <a:rPr lang="pt-BR" baseline="0" dirty="0"/>
              <a:t> fase de análise, a preocupação está em descobrir uma solução para o problema.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37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9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nosso estudo, vamos apresentar o processo de Desenvolvimento do </a:t>
            </a:r>
          </a:p>
          <a:p>
            <a:r>
              <a:rPr lang="pt-BR" dirty="0"/>
              <a:t>software definido na NBR ISO/IEC 12207.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6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23475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6103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231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8871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5504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6813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8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2110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6575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3980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020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your-phone-as-bluetooth-controller-for-web-applications-81acfe53dd64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E184EB4B-32EF-2E45-9687-201A22C90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5562600"/>
            <a:ext cx="46799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>
                <a:latin typeface="+mj-lt"/>
                <a:cs typeface="Al Bayan Plain" pitchFamily="2" charset="-78"/>
              </a:rPr>
              <a:t>Prof. </a:t>
            </a:r>
            <a:r>
              <a:rPr lang="pt-BR" altLang="en-US" b="1" dirty="0" err="1">
                <a:latin typeface="+mj-lt"/>
                <a:cs typeface="Al Bayan Plain" pitchFamily="2" charset="-78"/>
              </a:rPr>
              <a:t>Benevid</a:t>
            </a:r>
            <a:r>
              <a:rPr lang="pt-BR" altLang="en-US" b="1" dirty="0">
                <a:latin typeface="+mj-lt"/>
                <a:cs typeface="Al Bayan Plain" pitchFamily="2" charset="-78"/>
              </a:rPr>
              <a:t> Felix da Silva</a:t>
            </a:r>
          </a:p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 err="1">
                <a:latin typeface="+mj-lt"/>
                <a:cs typeface="Al Bayan Plain" pitchFamily="2" charset="-78"/>
              </a:rPr>
              <a:t>benevid@unemat.br</a:t>
            </a:r>
            <a:endParaRPr lang="pt-BR" altLang="en-US" b="1" dirty="0">
              <a:latin typeface="+mj-lt"/>
              <a:cs typeface="Al Bayan Plain" pitchFamily="2" charset="-78"/>
            </a:endParaRPr>
          </a:p>
        </p:txBody>
      </p:sp>
      <p:sp>
        <p:nvSpPr>
          <p:cNvPr id="9218" name="TextBox 2">
            <a:extLst>
              <a:ext uri="{FF2B5EF4-FFF2-40B4-BE49-F238E27FC236}">
                <a16:creationId xmlns:a16="http://schemas.microsoft.com/office/drawing/2014/main" id="{AA30DAC2-6AE4-3E42-9E4A-37C19BC9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72510"/>
            <a:ext cx="5527475" cy="86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5400" dirty="0">
                <a:solidFill>
                  <a:schemeClr val="tx1"/>
                </a:solidFill>
                <a:latin typeface="Impact" panose="020B0806030902050204" pitchFamily="34" charset="0"/>
                <a:ea typeface="Droid Sans Fallback" charset="0"/>
                <a:cs typeface="Droid Sans Fallback" charset="0"/>
              </a:rPr>
              <a:t>Laboratório de POO</a:t>
            </a:r>
          </a:p>
        </p:txBody>
      </p:sp>
      <p:sp>
        <p:nvSpPr>
          <p:cNvPr id="9219" name="TextBox 5">
            <a:extLst>
              <a:ext uri="{FF2B5EF4-FFF2-40B4-BE49-F238E27FC236}">
                <a16:creationId xmlns:a16="http://schemas.microsoft.com/office/drawing/2014/main" id="{67A89046-EBDC-9648-BE93-ED75801A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421" y="4893304"/>
            <a:ext cx="2888932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2400" i="1" dirty="0">
                <a:solidFill>
                  <a:srgbClr val="00B050"/>
                </a:solidFill>
                <a:ea typeface="Droid Sans Fallback" charset="0"/>
                <a:cs typeface="Droid Sans Fallback" charset="0"/>
              </a:rPr>
              <a:t>Projeto do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D5A81-91A6-2146-A8E1-B00292AA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24510"/>
            <a:ext cx="254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2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Controle de equipamentos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E369-63F5-F044-8DFA-78E2AD30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636912"/>
            <a:ext cx="2692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A26C2-5226-D84D-80DA-53EEA135A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13"/>
          <a:stretch/>
        </p:blipFill>
        <p:spPr>
          <a:xfrm>
            <a:off x="0" y="-27384"/>
            <a:ext cx="9096706" cy="68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9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3 vagas</a:t>
            </a:r>
          </a:p>
        </p:txBody>
      </p:sp>
    </p:spTree>
    <p:extLst>
      <p:ext uri="{BB962C8B-B14F-4D97-AF65-F5344CB8AC3E}">
        <p14:creationId xmlns:p14="http://schemas.microsoft.com/office/powerpoint/2010/main" val="191500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Ble</a:t>
            </a:r>
            <a:r>
              <a:rPr lang="pt-BR" dirty="0"/>
              <a:t> game </a:t>
            </a:r>
            <a:r>
              <a:rPr lang="pt-BR" dirty="0" err="1"/>
              <a:t>controller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7C79-D474-FA4A-9B9C-06449850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3837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679A5-8001-ED47-82BC-21F52B32CA47}"/>
              </a:ext>
            </a:extLst>
          </p:cNvPr>
          <p:cNvSpPr txBox="1"/>
          <p:nvPr/>
        </p:nvSpPr>
        <p:spPr>
          <a:xfrm>
            <a:off x="251520" y="6165304"/>
            <a:ext cx="671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https://medium.com/swlh/your-phone-as-bluetooth-controller-for-web-applications-81acfe53dd64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3507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AFC982-582D-0D44-B0CC-EC70653D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36712"/>
            <a:ext cx="921702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5535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BLE PARA RESTAURANTES E BARES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3A400-CA14-FB48-95DA-C103AA4C3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38"/>
          <a:stretch/>
        </p:blipFill>
        <p:spPr>
          <a:xfrm>
            <a:off x="0" y="2290139"/>
            <a:ext cx="9145776" cy="45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2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B1F51-F644-334F-A59A-8C33A470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898"/>
            <a:ext cx="9144000" cy="51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54870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5D-C7A7-794A-A17D-95DAAA66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 selecionado, o que fazer?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6F35-23D7-A542-AC99-41BA428B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Estudar o problema</a:t>
            </a:r>
          </a:p>
          <a:p>
            <a:r>
              <a:rPr lang="pt-BR" sz="2800" dirty="0"/>
              <a:t>Definir os requisitos</a:t>
            </a:r>
          </a:p>
          <a:p>
            <a:pPr lvl="1"/>
            <a:r>
              <a:rPr lang="pt-BR" sz="2400" dirty="0"/>
              <a:t>Requisitos funcionais (RF) e não funcionais (RFN)</a:t>
            </a:r>
          </a:p>
          <a:p>
            <a:r>
              <a:rPr lang="pt-BR" sz="2800" dirty="0"/>
              <a:t>Definir e estudar as tecnologias</a:t>
            </a:r>
          </a:p>
          <a:p>
            <a:r>
              <a:rPr lang="pt-BR" sz="2800" dirty="0"/>
              <a:t>Iniciar o desenvolvimento dos RF e RFN</a:t>
            </a:r>
          </a:p>
          <a:p>
            <a:r>
              <a:rPr lang="pt-BR" sz="2800" dirty="0"/>
              <a:t>Obter um MVP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500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EMENTA/PLANO DE ENSINO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916832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Programação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Introdução</a:t>
            </a:r>
            <a:r>
              <a:rPr lang="en-US" dirty="0"/>
              <a:t> de </a:t>
            </a:r>
            <a:r>
              <a:rPr lang="en-US" dirty="0" err="1"/>
              <a:t>conceitos</a:t>
            </a:r>
            <a:r>
              <a:rPr lang="en-US" dirty="0"/>
              <a:t> e </a:t>
            </a:r>
            <a:r>
              <a:rPr lang="en-US" dirty="0" err="1"/>
              <a:t>aplicações</a:t>
            </a:r>
            <a:r>
              <a:rPr lang="en-US" dirty="0"/>
              <a:t>. </a:t>
            </a:r>
            <a:r>
              <a:rPr lang="en-US" dirty="0" err="1"/>
              <a:t>Conversão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.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objetos</a:t>
            </a:r>
            <a:r>
              <a:rPr lang="en-US" dirty="0"/>
              <a:t>. </a:t>
            </a:r>
            <a:r>
              <a:rPr lang="en-US" dirty="0" err="1"/>
              <a:t>Instanciação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construtores</a:t>
            </a:r>
            <a:r>
              <a:rPr lang="en-US" dirty="0"/>
              <a:t>, </a:t>
            </a:r>
            <a:r>
              <a:rPr lang="en-US" dirty="0" err="1"/>
              <a:t>atributos</a:t>
            </a:r>
            <a:r>
              <a:rPr lang="en-US" dirty="0"/>
              <a:t> e </a:t>
            </a:r>
            <a:r>
              <a:rPr lang="en-US" dirty="0" err="1"/>
              <a:t>métodos</a:t>
            </a:r>
            <a:r>
              <a:rPr lang="en-US" dirty="0"/>
              <a:t> de </a:t>
            </a:r>
            <a:r>
              <a:rPr lang="en-US" dirty="0" err="1"/>
              <a:t>classe</a:t>
            </a:r>
            <a:r>
              <a:rPr lang="en-US" dirty="0"/>
              <a:t> e </a:t>
            </a:r>
            <a:r>
              <a:rPr lang="en-US" dirty="0" err="1"/>
              <a:t>instância</a:t>
            </a:r>
            <a:r>
              <a:rPr lang="en-US" dirty="0"/>
              <a:t>. Arrays. </a:t>
            </a:r>
          </a:p>
          <a:p>
            <a:endParaRPr lang="en-US" dirty="0"/>
          </a:p>
          <a:p>
            <a:r>
              <a:rPr lang="en-US" dirty="0" err="1"/>
              <a:t>Encapsulamento</a:t>
            </a:r>
            <a:r>
              <a:rPr lang="en-US" dirty="0"/>
              <a:t>: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. </a:t>
            </a:r>
            <a:r>
              <a:rPr lang="en-US" dirty="0" err="1"/>
              <a:t>Herança</a:t>
            </a:r>
            <a:r>
              <a:rPr lang="en-US" dirty="0"/>
              <a:t>. </a:t>
            </a:r>
            <a:r>
              <a:rPr lang="en-US" dirty="0" err="1"/>
              <a:t>Sobrecarga</a:t>
            </a:r>
            <a:r>
              <a:rPr lang="en-US" dirty="0"/>
              <a:t> e </a:t>
            </a:r>
            <a:r>
              <a:rPr lang="en-US" dirty="0" err="1"/>
              <a:t>sobrescrita</a:t>
            </a:r>
            <a:r>
              <a:rPr lang="en-US" dirty="0"/>
              <a:t> de </a:t>
            </a:r>
            <a:r>
              <a:rPr lang="en-US" dirty="0" err="1"/>
              <a:t>métodos</a:t>
            </a:r>
            <a:r>
              <a:rPr lang="en-US" dirty="0"/>
              <a:t>. </a:t>
            </a:r>
            <a:r>
              <a:rPr lang="en-US" dirty="0" err="1"/>
              <a:t>Polimorfismo</a:t>
            </a:r>
            <a:r>
              <a:rPr lang="en-US" dirty="0"/>
              <a:t>. Classes </a:t>
            </a:r>
            <a:r>
              <a:rPr lang="en-US" dirty="0" err="1"/>
              <a:t>abstratas</a:t>
            </a:r>
            <a:r>
              <a:rPr lang="en-US" dirty="0"/>
              <a:t>. Interfaces. </a:t>
            </a:r>
            <a:r>
              <a:rPr lang="en-US" dirty="0" err="1"/>
              <a:t>Exceções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Interfaces </a:t>
            </a:r>
            <a:r>
              <a:rPr lang="en-US" dirty="0" err="1"/>
              <a:t>gráficas</a:t>
            </a:r>
            <a:r>
              <a:rPr lang="en-US" dirty="0"/>
              <a:t> do c#: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e </a:t>
            </a:r>
            <a:r>
              <a:rPr lang="en-US" dirty="0" err="1"/>
              <a:t>formulários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968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clássico</a:t>
            </a:r>
          </a:p>
        </p:txBody>
      </p:sp>
      <p:pic>
        <p:nvPicPr>
          <p:cNvPr id="1026" name="Picture 2" descr="http://2.bp.blogspot.com/_rf1VnMROsAI/TGHVDvl8hUI/AAAAAAAABno/yDyH4n3JzEI/s1600/projeto_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35" y="1700808"/>
            <a:ext cx="7200800" cy="452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8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da Pedra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Clientes nos dá a seguinte missão: “Traga-me uma </a:t>
            </a:r>
            <a:r>
              <a:rPr lang="pt-BR" b="1" dirty="0"/>
              <a:t>pedra</a:t>
            </a:r>
            <a:r>
              <a:rPr lang="pt-BR" dirty="0"/>
              <a:t>”.</a:t>
            </a:r>
          </a:p>
          <a:p>
            <a:r>
              <a:rPr lang="pt-BR" dirty="0"/>
              <a:t>Quando você entrega a pedra....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</a:t>
            </a:r>
            <a:r>
              <a:rPr lang="pt-BR" dirty="0">
                <a:solidFill>
                  <a:srgbClr val="FF0000"/>
                </a:solidFill>
              </a:rPr>
              <a:t>“Sim, mas ..., na verdade ..., o que eu queria era uma </a:t>
            </a:r>
            <a:r>
              <a:rPr lang="pt-BR" b="1" dirty="0">
                <a:solidFill>
                  <a:srgbClr val="FF0000"/>
                </a:solidFill>
              </a:rPr>
              <a:t>pequena pedra azul</a:t>
            </a:r>
            <a:r>
              <a:rPr lang="pt-BR" dirty="0">
                <a:solidFill>
                  <a:srgbClr val="FF0000"/>
                </a:solidFill>
              </a:rPr>
              <a:t>”.</a:t>
            </a:r>
            <a:endParaRPr lang="pt-BR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73843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Você traz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azul</a:t>
            </a:r>
            <a:r>
              <a:rPr lang="pt-BR" dirty="0"/>
              <a:t>,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uma</a:t>
            </a:r>
            <a:r>
              <a:rPr lang="pt-BR" b="1" dirty="0">
                <a:solidFill>
                  <a:srgbClr val="FF0000"/>
                </a:solidFill>
              </a:rPr>
              <a:t> pequena pedra esférica e azul</a:t>
            </a:r>
            <a:r>
              <a:rPr lang="pt-BR" dirty="0"/>
              <a:t>”.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52886"/>
            <a:ext cx="19796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 uma </a:t>
            </a:r>
            <a:r>
              <a:rPr lang="pt-BR" b="1" dirty="0">
                <a:solidFill>
                  <a:srgbClr val="FF0000"/>
                </a:solidFill>
              </a:rPr>
              <a:t>pequena pedra esférica de mármore azul</a:t>
            </a:r>
            <a:r>
              <a:rPr lang="pt-BR" dirty="0">
                <a:solidFill>
                  <a:srgbClr val="FF0000"/>
                </a:solidFill>
              </a:rPr>
              <a:t>”</a:t>
            </a:r>
            <a:r>
              <a:rPr lang="pt-BR" dirty="0"/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0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de mármore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Era isso que eu queria</a:t>
            </a:r>
            <a:r>
              <a:rPr lang="pt-BR" dirty="0"/>
              <a:t>”.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53" y="3429000"/>
            <a:ext cx="194421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r>
              <a:rPr lang="pt-BR" sz="2400" dirty="0"/>
              <a:t>Talvez o cliente mudou o desejo sobre o que queria.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pt-BR" sz="2000" dirty="0"/>
              <a:t>Porém ele está convencido de que expressou seus desejos claramente.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/>
              <a:t>Mas na verdade, </a:t>
            </a:r>
          </a:p>
          <a:p>
            <a:pPr marL="0" lvl="1" indent="0">
              <a:buClr>
                <a:schemeClr val="accent3"/>
              </a:buClr>
              <a:buSzPct val="95000"/>
              <a:buNone/>
            </a:pPr>
            <a:endParaRPr lang="pt-BR" sz="2200" dirty="0"/>
          </a:p>
          <a:p>
            <a:pPr marL="0" lvl="1" indent="0" algn="ctr">
              <a:buClr>
                <a:schemeClr val="accent3"/>
              </a:buClr>
              <a:buSzPct val="95000"/>
              <a:buNone/>
            </a:pPr>
            <a:r>
              <a:rPr lang="pt-BR" sz="2600" b="1" dirty="0">
                <a:solidFill>
                  <a:srgbClr val="FF0000"/>
                </a:solidFill>
              </a:rPr>
              <a:t>Foi o desenvolvedor que não entendeu!</a:t>
            </a:r>
            <a:endParaRPr lang="pt-BR" sz="2600" dirty="0">
              <a:solidFill>
                <a:srgbClr val="FF0000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442821" y="1844824"/>
            <a:ext cx="6329795" cy="1777737"/>
            <a:chOff x="1143000" y="2573338"/>
            <a:chExt cx="6962775" cy="2151062"/>
          </a:xfrm>
        </p:grpSpPr>
        <p:pic>
          <p:nvPicPr>
            <p:cNvPr id="2765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2573338"/>
              <a:ext cx="18097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38" y="3281363"/>
              <a:ext cx="8334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de seta reta 6"/>
            <p:cNvCxnSpPr/>
            <p:nvPr/>
          </p:nvCxnSpPr>
          <p:spPr>
            <a:xfrm>
              <a:off x="1143000" y="4143375"/>
              <a:ext cx="692943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>
              <a:off x="224948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>
              <a:off x="667861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688" y="3000375"/>
              <a:ext cx="9191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3" y="3286125"/>
              <a:ext cx="642937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 rot="5400000">
              <a:off x="372586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rot="5400000">
              <a:off x="520223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CaixaDeTexto 24"/>
            <p:cNvSpPr txBox="1">
              <a:spLocks noChangeArrowheads="1"/>
            </p:cNvSpPr>
            <p:nvPr/>
          </p:nvSpPr>
          <p:spPr bwMode="auto">
            <a:xfrm>
              <a:off x="7858125" y="4286250"/>
              <a:ext cx="247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t</a:t>
              </a:r>
            </a:p>
          </p:txBody>
        </p:sp>
        <p:sp>
          <p:nvSpPr>
            <p:cNvPr id="27662" name="CaixaDeTexto 30"/>
            <p:cNvSpPr txBox="1">
              <a:spLocks noChangeArrowheads="1"/>
            </p:cNvSpPr>
            <p:nvPr/>
          </p:nvSpPr>
          <p:spPr bwMode="auto">
            <a:xfrm>
              <a:off x="225901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1</a:t>
              </a:r>
            </a:p>
          </p:txBody>
        </p:sp>
        <p:sp>
          <p:nvSpPr>
            <p:cNvPr id="27663" name="CaixaDeTexto 31"/>
            <p:cNvSpPr txBox="1">
              <a:spLocks noChangeArrowheads="1"/>
            </p:cNvSpPr>
            <p:nvPr/>
          </p:nvSpPr>
          <p:spPr bwMode="auto">
            <a:xfrm>
              <a:off x="373538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2</a:t>
              </a:r>
            </a:p>
          </p:txBody>
        </p:sp>
        <p:sp>
          <p:nvSpPr>
            <p:cNvPr id="27664" name="CaixaDeTexto 32"/>
            <p:cNvSpPr txBox="1">
              <a:spLocks noChangeArrowheads="1"/>
            </p:cNvSpPr>
            <p:nvPr/>
          </p:nvSpPr>
          <p:spPr bwMode="auto">
            <a:xfrm>
              <a:off x="521176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3</a:t>
              </a:r>
            </a:p>
          </p:txBody>
        </p:sp>
        <p:sp>
          <p:nvSpPr>
            <p:cNvPr id="27665" name="CaixaDeTexto 33"/>
            <p:cNvSpPr txBox="1">
              <a:spLocks noChangeArrowheads="1"/>
            </p:cNvSpPr>
            <p:nvPr/>
          </p:nvSpPr>
          <p:spPr bwMode="auto">
            <a:xfrm>
              <a:off x="668813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8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Análise?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 trabalho de análise é desenvolver estudos que geralmente partem de problemas complexos</a:t>
            </a:r>
            <a:r>
              <a:rPr lang="pt-BR" dirty="0"/>
              <a:t>, na forma de sistemas, e que são melhor compreendidos quando são separados em partes menores.</a:t>
            </a:r>
          </a:p>
          <a:p>
            <a:endParaRPr lang="pt-BR" dirty="0"/>
          </a:p>
          <a:p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Problemas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mal enunciados 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podem até ser resolvidos, mas a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solução não corresponderá às expectativas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.</a:t>
            </a:r>
            <a:r>
              <a:rPr lang="pt-BR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60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A956F-140F-F345-9E5E-B010DE1E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boa análise reduz a diferença entre expectativa e realidade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57EC-AAE6-7045-AAB3-94D24A57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5334868" cy="36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fase de </a:t>
            </a:r>
            <a:r>
              <a:rPr lang="pt-BR" i="1" dirty="0">
                <a:cs typeface="Times New Roman" pitchFamily="18" charset="0"/>
              </a:rPr>
              <a:t>projeto</a:t>
            </a:r>
            <a:r>
              <a:rPr lang="pt-BR" dirty="0">
                <a:cs typeface="Times New Roman" pitchFamily="18" charset="0"/>
              </a:rPr>
              <a:t> enfatiza a proposta de uma solução que atenda os requisitos da análise. </a:t>
            </a:r>
          </a:p>
          <a:p>
            <a:endParaRPr lang="pt-BR" dirty="0">
              <a:cs typeface="Times New Roman" pitchFamily="18" charset="0"/>
            </a:endParaRPr>
          </a:p>
          <a:p>
            <a:r>
              <a:rPr lang="pt-BR" dirty="0">
                <a:cs typeface="Times New Roman" pitchFamily="18" charset="0"/>
              </a:rPr>
              <a:t>Se a analise é uma investigação para tentar descobrir o que o cliente quer, o projeto consiste em propor uma solução com base no conhecimento adquirido na análise.</a:t>
            </a:r>
            <a:r>
              <a:rPr lang="pt-BR" dirty="0"/>
              <a:t> 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33E70-B0B3-284D-A72A-BBEE7F39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37112"/>
            <a:ext cx="4672558" cy="20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significa Sistema?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Conjunto de componentes inter-relacionados que coletam, armazenam,recuperam, processam e distribuem informações destinadas a apoiar a tomada de decisão, a coordenação, o planejamento e o controle de uma organização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042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556792"/>
            <a:ext cx="8280920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Definição</a:t>
            </a:r>
            <a:r>
              <a:rPr lang="en-US" sz="2400" dirty="0"/>
              <a:t> e </a:t>
            </a:r>
            <a:r>
              <a:rPr lang="en-US" sz="2400" dirty="0" err="1"/>
              <a:t>análise</a:t>
            </a:r>
            <a:r>
              <a:rPr lang="en-US" sz="2400" dirty="0"/>
              <a:t> de um </a:t>
            </a:r>
            <a:r>
              <a:rPr lang="en-US" sz="2400" dirty="0" err="1"/>
              <a:t>problema</a:t>
            </a:r>
            <a:r>
              <a:rPr lang="en-US" sz="2400" dirty="0"/>
              <a:t> a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abordado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Construção</a:t>
            </a:r>
            <a:r>
              <a:rPr lang="en-US" sz="2400" dirty="0"/>
              <a:t> do </a:t>
            </a:r>
            <a:r>
              <a:rPr lang="en-US" sz="2400" dirty="0" err="1"/>
              <a:t>documento</a:t>
            </a:r>
            <a:r>
              <a:rPr lang="en-US" sz="2400" dirty="0"/>
              <a:t> de </a:t>
            </a:r>
            <a:r>
              <a:rPr lang="en-US" sz="2400" dirty="0" err="1"/>
              <a:t>requisitos</a:t>
            </a:r>
            <a:r>
              <a:rPr lang="en-US" sz="2400" dirty="0"/>
              <a:t>: </a:t>
            </a:r>
            <a:r>
              <a:rPr lang="en-US" sz="2400" dirty="0" err="1"/>
              <a:t>descrição</a:t>
            </a:r>
            <a:r>
              <a:rPr lang="en-US" sz="2400" dirty="0"/>
              <a:t> da </a:t>
            </a:r>
            <a:r>
              <a:rPr lang="en-US" sz="2400" dirty="0" err="1"/>
              <a:t>solução</a:t>
            </a:r>
            <a:r>
              <a:rPr lang="en-US" sz="2400" dirty="0"/>
              <a:t>, </a:t>
            </a:r>
            <a:r>
              <a:rPr lang="en-US" sz="2400" dirty="0" err="1"/>
              <a:t>requisitos</a:t>
            </a:r>
            <a:r>
              <a:rPr lang="en-US" sz="2400" dirty="0"/>
              <a:t> </a:t>
            </a:r>
            <a:r>
              <a:rPr lang="en-US" sz="2400" dirty="0" err="1"/>
              <a:t>funcionais</a:t>
            </a:r>
            <a:r>
              <a:rPr lang="en-US" sz="2400" dirty="0"/>
              <a:t> e </a:t>
            </a:r>
            <a:r>
              <a:rPr lang="en-US" sz="2400" dirty="0" err="1"/>
              <a:t>não</a:t>
            </a:r>
            <a:r>
              <a:rPr lang="en-US" sz="2400" dirty="0"/>
              <a:t> </a:t>
            </a:r>
            <a:r>
              <a:rPr lang="en-US" sz="2400" dirty="0" err="1"/>
              <a:t>funcionais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Definição</a:t>
            </a:r>
            <a:r>
              <a:rPr lang="en-US" sz="2400" dirty="0"/>
              <a:t> da </a:t>
            </a:r>
            <a:r>
              <a:rPr lang="en-US" sz="2400" dirty="0" err="1"/>
              <a:t>metodologia</a:t>
            </a:r>
            <a:r>
              <a:rPr lang="en-US" sz="2400" dirty="0"/>
              <a:t> e das </a:t>
            </a:r>
            <a:r>
              <a:rPr lang="en-US" sz="2400" dirty="0" err="1"/>
              <a:t>tecnologias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Delimitação</a:t>
            </a:r>
            <a:r>
              <a:rPr lang="en-US" sz="2400" dirty="0"/>
              <a:t> do </a:t>
            </a:r>
            <a:r>
              <a:rPr lang="en-US" sz="2400" dirty="0" err="1"/>
              <a:t>escopo</a:t>
            </a:r>
            <a:r>
              <a:rPr lang="en-US" sz="2400" dirty="0"/>
              <a:t> do MVP (</a:t>
            </a:r>
            <a:r>
              <a:rPr lang="en-US" sz="2400" dirty="0" err="1"/>
              <a:t>mínimo</a:t>
            </a:r>
            <a:r>
              <a:rPr lang="en-US" sz="2400" dirty="0"/>
              <a:t> </a:t>
            </a:r>
            <a:r>
              <a:rPr lang="en-US" sz="2400" dirty="0" err="1"/>
              <a:t>produto</a:t>
            </a:r>
            <a:r>
              <a:rPr lang="en-US" sz="2400" dirty="0"/>
              <a:t> </a:t>
            </a:r>
            <a:r>
              <a:rPr lang="en-US" sz="2400" dirty="0" err="1"/>
              <a:t>viável</a:t>
            </a:r>
            <a:r>
              <a:rPr lang="en-US" sz="2400" dirty="0"/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Desenvolvimento</a:t>
            </a:r>
            <a:r>
              <a:rPr lang="en-US" sz="2400" dirty="0"/>
              <a:t> do MVP.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Testes e </a:t>
            </a:r>
            <a:r>
              <a:rPr lang="en-US" sz="2400" dirty="0" err="1"/>
              <a:t>validação</a:t>
            </a:r>
            <a:r>
              <a:rPr lang="en-US" sz="2400" dirty="0"/>
              <a:t> do MVP.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Apresentação</a:t>
            </a:r>
            <a:r>
              <a:rPr lang="en-US" sz="2400" dirty="0"/>
              <a:t> e </a:t>
            </a:r>
            <a:r>
              <a:rPr lang="en-US" sz="2400" dirty="0" err="1"/>
              <a:t>entrega</a:t>
            </a:r>
            <a:r>
              <a:rPr lang="en-US" sz="2400" dirty="0"/>
              <a:t> do MVP. </a:t>
            </a:r>
          </a:p>
        </p:txBody>
      </p:sp>
    </p:spTree>
    <p:extLst>
      <p:ext uri="{BB962C8B-B14F-4D97-AF65-F5344CB8AC3E}">
        <p14:creationId xmlns:p14="http://schemas.microsoft.com/office/powerpoint/2010/main" val="1786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 processos  envolvidos  no  desenvolvimento  de  software,  ou seja, em seus </a:t>
            </a:r>
            <a:r>
              <a:rPr lang="pt-BR" b="1" dirty="0"/>
              <a:t>ciclo de vida</a:t>
            </a:r>
            <a:r>
              <a:rPr lang="pt-BR" dirty="0"/>
              <a:t>. </a:t>
            </a:r>
          </a:p>
          <a:p>
            <a:r>
              <a:rPr lang="pt-BR" b="1" dirty="0"/>
              <a:t>Ciclo de vida </a:t>
            </a:r>
            <a:r>
              <a:rPr lang="pt-BR" dirty="0"/>
              <a:t>refere-se às fases de:</a:t>
            </a:r>
          </a:p>
          <a:p>
            <a:endParaRPr lang="pt-BR" dirty="0"/>
          </a:p>
          <a:p>
            <a:pPr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85720" y="4786322"/>
            <a:ext cx="1500198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entendimento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85918" y="4786322"/>
            <a:ext cx="2190765" cy="338554"/>
            <a:chOff x="1785918" y="4786322"/>
            <a:chExt cx="2190765" cy="338554"/>
          </a:xfrm>
        </p:grpSpPr>
        <p:sp>
          <p:nvSpPr>
            <p:cNvPr id="5" name="CaixaDeTexto 4"/>
            <p:cNvSpPr txBox="1"/>
            <p:nvPr/>
          </p:nvSpPr>
          <p:spPr>
            <a:xfrm>
              <a:off x="2762237" y="4786322"/>
              <a:ext cx="1214446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construção</a:t>
              </a:r>
            </a:p>
          </p:txBody>
        </p:sp>
        <p:cxnSp>
          <p:nvCxnSpPr>
            <p:cNvPr id="9" name="Conector de seta reta 8"/>
            <p:cNvCxnSpPr>
              <a:stCxn id="4" idx="3"/>
              <a:endCxn id="5" idx="1"/>
            </p:cNvCxnSpPr>
            <p:nvPr/>
          </p:nvCxnSpPr>
          <p:spPr>
            <a:xfrm>
              <a:off x="1785918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3976683" y="4786322"/>
            <a:ext cx="2333641" cy="338554"/>
            <a:chOff x="3976683" y="4786322"/>
            <a:chExt cx="2333641" cy="338554"/>
          </a:xfrm>
        </p:grpSpPr>
        <p:sp>
          <p:nvSpPr>
            <p:cNvPr id="6" name="CaixaDeTexto 5"/>
            <p:cNvSpPr txBox="1"/>
            <p:nvPr/>
          </p:nvSpPr>
          <p:spPr>
            <a:xfrm>
              <a:off x="4953002" y="4786322"/>
              <a:ext cx="1357322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implantação</a:t>
              </a:r>
            </a:p>
          </p:txBody>
        </p:sp>
        <p:cxnSp>
          <p:nvCxnSpPr>
            <p:cNvPr id="11" name="Conector de seta reta 10"/>
            <p:cNvCxnSpPr>
              <a:stCxn id="5" idx="3"/>
              <a:endCxn id="6" idx="1"/>
            </p:cNvCxnSpPr>
            <p:nvPr/>
          </p:nvCxnSpPr>
          <p:spPr>
            <a:xfrm>
              <a:off x="3976683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/>
          <p:cNvGrpSpPr/>
          <p:nvPr/>
        </p:nvGrpSpPr>
        <p:grpSpPr>
          <a:xfrm>
            <a:off x="6310324" y="4786322"/>
            <a:ext cx="2433655" cy="338554"/>
            <a:chOff x="6310324" y="4786322"/>
            <a:chExt cx="2433655" cy="338554"/>
          </a:xfrm>
        </p:grpSpPr>
        <p:sp>
          <p:nvSpPr>
            <p:cNvPr id="7" name="CaixaDeTexto 6"/>
            <p:cNvSpPr txBox="1"/>
            <p:nvPr/>
          </p:nvSpPr>
          <p:spPr>
            <a:xfrm>
              <a:off x="7286644" y="4786322"/>
              <a:ext cx="1457335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manutenção</a:t>
              </a:r>
            </a:p>
          </p:txBody>
        </p:sp>
        <p:cxnSp>
          <p:nvCxnSpPr>
            <p:cNvPr id="13" name="Conector de seta reta 12"/>
            <p:cNvCxnSpPr>
              <a:stCxn id="6" idx="3"/>
              <a:endCxn id="7" idx="1"/>
            </p:cNvCxnSpPr>
            <p:nvPr/>
          </p:nvCxnSpPr>
          <p:spPr>
            <a:xfrm>
              <a:off x="6310324" y="4955599"/>
              <a:ext cx="976320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5643570" y="5124876"/>
            <a:ext cx="2371742" cy="1246353"/>
            <a:chOff x="5643570" y="5124876"/>
            <a:chExt cx="2371742" cy="1246353"/>
          </a:xfrm>
        </p:grpSpPr>
        <p:sp>
          <p:nvSpPr>
            <p:cNvPr id="17" name="CaixaDeTexto 16"/>
            <p:cNvSpPr txBox="1"/>
            <p:nvPr/>
          </p:nvSpPr>
          <p:spPr>
            <a:xfrm>
              <a:off x="5643570" y="5786454"/>
              <a:ext cx="1500198" cy="584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Substituição/</a:t>
              </a:r>
            </a:p>
            <a:p>
              <a:pPr algn="ctr"/>
              <a:r>
                <a:rPr lang="pt-BR" sz="1600" dirty="0"/>
                <a:t>retirada</a:t>
              </a:r>
            </a:p>
          </p:txBody>
        </p:sp>
        <p:cxnSp>
          <p:nvCxnSpPr>
            <p:cNvPr id="25" name="Conector angulado 24"/>
            <p:cNvCxnSpPr>
              <a:stCxn id="7" idx="2"/>
            </p:cNvCxnSpPr>
            <p:nvPr/>
          </p:nvCxnSpPr>
          <p:spPr>
            <a:xfrm rot="5400000">
              <a:off x="7177313" y="5091331"/>
              <a:ext cx="804454" cy="87154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99592" y="3460099"/>
            <a:ext cx="7772400" cy="136245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Atividades e tarefas do processo de </a:t>
            </a:r>
            <a:r>
              <a:rPr lang="pt-BR" sz="3600" u="sng" dirty="0"/>
              <a:t>DESENVOLVIMENTO</a:t>
            </a:r>
            <a:r>
              <a:rPr lang="pt-BR" sz="3600" dirty="0"/>
              <a:t> </a:t>
            </a:r>
            <a:br>
              <a:rPr lang="pt-BR" sz="3600" dirty="0"/>
            </a:br>
            <a:r>
              <a:rPr lang="pt-BR" sz="1800" dirty="0"/>
              <a:t>de acordo com a norma NBR ISO/IEC 12207</a:t>
            </a: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86C6F-6E6F-A046-BD49-182C7363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00" y="2060848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1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DESENVOLVIMENTO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E56CC-6C81-D14E-B964-66996EADB1B4}"/>
              </a:ext>
            </a:extLst>
          </p:cNvPr>
          <p:cNvSpPr/>
          <p:nvPr/>
        </p:nvSpPr>
        <p:spPr>
          <a:xfrm>
            <a:off x="2039195" y="3651171"/>
            <a:ext cx="1512168" cy="79208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E9532-A9E4-3C4A-979D-59AC2FACF7EB}"/>
              </a:ext>
            </a:extLst>
          </p:cNvPr>
          <p:cNvSpPr/>
          <p:nvPr/>
        </p:nvSpPr>
        <p:spPr>
          <a:xfrm>
            <a:off x="4307446" y="2389623"/>
            <a:ext cx="1512168" cy="7920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Projeto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8D45D-6D0F-3642-8CF2-7D81046C3632}"/>
              </a:ext>
            </a:extLst>
          </p:cNvPr>
          <p:cNvSpPr/>
          <p:nvPr/>
        </p:nvSpPr>
        <p:spPr>
          <a:xfrm>
            <a:off x="4067944" y="3573016"/>
            <a:ext cx="2028683" cy="12961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Implementação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38C97-0475-1D4A-A05B-C46936C03BE6}"/>
              </a:ext>
            </a:extLst>
          </p:cNvPr>
          <p:cNvSpPr/>
          <p:nvPr/>
        </p:nvSpPr>
        <p:spPr>
          <a:xfrm>
            <a:off x="4319972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Artefato e testes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3B07D52-ACBB-6147-BA46-786D55CC0D18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5819614" y="2785667"/>
            <a:ext cx="277013" cy="1435421"/>
          </a:xfrm>
          <a:prstGeom prst="bentConnector3">
            <a:avLst>
              <a:gd name="adj1" fmla="val 182523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5C42B3-6992-8C47-AFBA-8E53A5BD620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067944" y="2785668"/>
            <a:ext cx="239502" cy="1435421"/>
          </a:xfrm>
          <a:prstGeom prst="bentConnector3">
            <a:avLst>
              <a:gd name="adj1" fmla="val -95448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EECCC-2A90-0446-82B9-E275C36CC7D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076056" y="4869160"/>
            <a:ext cx="6230" cy="50405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5048F4E-76C1-3842-9447-3FF09EE13A47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3298630" y="1886272"/>
            <a:ext cx="1261548" cy="2268251"/>
          </a:xfrm>
          <a:prstGeom prst="bentConnector3">
            <a:avLst>
              <a:gd name="adj1" fmla="val 11812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351AC1-4A84-FD47-AA4B-F8E48CDE92E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2795280" y="4443259"/>
            <a:ext cx="1524693" cy="136191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C08571-6124-9A4E-AB08-F61F0C7773BD}"/>
              </a:ext>
            </a:extLst>
          </p:cNvPr>
          <p:cNvCxnSpPr/>
          <p:nvPr/>
        </p:nvCxnSpPr>
        <p:spPr>
          <a:xfrm>
            <a:off x="899592" y="4077072"/>
            <a:ext cx="864096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CF523C-2B97-4D49-8948-B095A0C377A3}"/>
              </a:ext>
            </a:extLst>
          </p:cNvPr>
          <p:cNvSpPr txBox="1"/>
          <p:nvPr/>
        </p:nvSpPr>
        <p:spPr>
          <a:xfrm>
            <a:off x="685800" y="36511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Início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119440-0C0F-9B4F-941D-96B2993089EE}"/>
              </a:ext>
            </a:extLst>
          </p:cNvPr>
          <p:cNvSpPr/>
          <p:nvPr/>
        </p:nvSpPr>
        <p:spPr>
          <a:xfrm>
            <a:off x="6453585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 funcional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38188F-249E-8F4B-B20D-FF9B117A50D1}"/>
              </a:ext>
            </a:extLst>
          </p:cNvPr>
          <p:cNvCxnSpPr>
            <a:stCxn id="9" idx="3"/>
            <a:endCxn id="68" idx="1"/>
          </p:cNvCxnSpPr>
          <p:nvPr/>
        </p:nvCxnSpPr>
        <p:spPr>
          <a:xfrm>
            <a:off x="5832140" y="5805177"/>
            <a:ext cx="62144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248B34A-B63C-3141-9149-640FEDCE5EB2}"/>
              </a:ext>
            </a:extLst>
          </p:cNvPr>
          <p:cNvSpPr txBox="1"/>
          <p:nvPr/>
        </p:nvSpPr>
        <p:spPr>
          <a:xfrm>
            <a:off x="6841619" y="49316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Fim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2B2B68-A351-2446-83EE-64B43195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requisitos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826480"/>
            <a:ext cx="7772400" cy="4050792"/>
          </a:xfrm>
        </p:spPr>
        <p:txBody>
          <a:bodyPr>
            <a:normAutofit/>
          </a:bodyPr>
          <a:lstStyle/>
          <a:p>
            <a:r>
              <a:rPr lang="pt-BR" dirty="0"/>
              <a:t>Essa atividade busca compreender o problema em amplitude, mas não necessariamente em profundidade.</a:t>
            </a:r>
          </a:p>
          <a:p>
            <a:r>
              <a:rPr lang="pt-BR" dirty="0"/>
              <a:t>Busca estabelecer  a proposta de  uma  solução  geral,  envolvendo  questões  como tecnologia,  recursos  humanos  etc., além do software em si.</a:t>
            </a:r>
          </a:p>
          <a:p>
            <a:r>
              <a:rPr lang="pt-BR" dirty="0"/>
              <a:t>As informações levantadas nessa fase definem os procedimentos de planejamento e podem influenciar na escolha das tecnologias.</a:t>
            </a:r>
          </a:p>
          <a:p>
            <a:pPr marL="0" indent="0">
              <a:buNone/>
            </a:pPr>
            <a:r>
              <a:rPr lang="pt-BR" dirty="0"/>
              <a:t>Especificar e documentar os requisitos de sistema.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funcionais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não funcionais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DB656-7DA0-5748-81AD-5A0182B0C6BF}"/>
              </a:ext>
            </a:extLst>
          </p:cNvPr>
          <p:cNvSpPr txBox="1"/>
          <p:nvPr/>
        </p:nvSpPr>
        <p:spPr>
          <a:xfrm>
            <a:off x="1331640" y="5589240"/>
            <a:ext cx="6696744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Envolve o levantamento, modelagem e especificação das necessidades (que chamaremos de requisitos) dos futuros usuários do sistema, as exigências de uma interface, desempenho, comunicação com outros sistemas, etc.</a:t>
            </a:r>
          </a:p>
          <a:p>
            <a:endParaRPr lang="pt-B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9F6A6-FA08-D14F-B663-3055240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PROJETO detalhado do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Nesta atividade detalhamos a especificação de cada um dos componentes propostos para o software, bem como as estruturas de dados necessárias.</a:t>
            </a:r>
          </a:p>
          <a:p>
            <a:r>
              <a:rPr lang="pt-BR" dirty="0"/>
              <a:t>Nessa atividade é concentrado grande parte do esforço do Analista de Sistemas.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de cada componente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bases de dados;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A384-793C-BF4A-AF82-A940CF85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085184"/>
            <a:ext cx="1584350" cy="158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50829-2819-0849-86FB-3B48BE23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 Codificação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Nesta fase do processo ocorre a codificação, que é a implementação do sistema em uma linguagem de programação. </a:t>
            </a:r>
          </a:p>
          <a:p>
            <a:r>
              <a:rPr lang="pt-BR" dirty="0"/>
              <a:t> Testes são realizados para verificar a presença de erros.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B158E-92A4-F04B-A787-5976461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437112"/>
            <a:ext cx="216024" cy="21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832A8-8407-9C42-9337-8192F379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1870788"/>
            <a:ext cx="118052" cy="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Artefato 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Versão contendo as funcionalidades abordadas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4118F-8584-9344-83C9-1950D1D3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6912768" cy="276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3727B-06A8-1A44-A37E-BF568AF7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5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são realizados para verificar a presença de erros e funcionalidades do artefato produzido.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Esta etapa remete novamente ao projeto para incrementar novas funcionalidades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F3E8B-669A-4940-94C8-15E05DBD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096"/>
            <a:ext cx="3420548" cy="237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37823-B91A-FC46-A5C6-5B4AB93D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Protótipo funcional (MVP)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Protótipo final requerido na disciplina</a:t>
            </a:r>
          </a:p>
          <a:p>
            <a:r>
              <a:rPr lang="pt-BR" dirty="0"/>
              <a:t>Envolve a apresentação/demonstração de uso e funcionalidades do protótipo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D7CAF-3198-5E44-B052-C40F3914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5" b="12201"/>
          <a:stretch/>
        </p:blipFill>
        <p:spPr>
          <a:xfrm>
            <a:off x="1253628" y="3501008"/>
            <a:ext cx="6966857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3DF07-A857-2B46-9D8E-1841893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8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Distribuição teórica das Aulas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dirty="0"/>
              <a:t>Aula 1 – Teoria</a:t>
            </a:r>
          </a:p>
          <a:p>
            <a:r>
              <a:rPr lang="pt-BR" dirty="0"/>
              <a:t>Aula 2 - Teoria</a:t>
            </a:r>
          </a:p>
          <a:p>
            <a:r>
              <a:rPr lang="pt-BR" dirty="0"/>
              <a:t>Aula 3 - Tema</a:t>
            </a:r>
          </a:p>
          <a:p>
            <a:r>
              <a:rPr lang="pt-BR" dirty="0"/>
              <a:t>Aula 4 - Requisitos</a:t>
            </a:r>
          </a:p>
          <a:p>
            <a:r>
              <a:rPr lang="pt-BR" dirty="0"/>
              <a:t>Aula 5 - Requisitos</a:t>
            </a:r>
          </a:p>
          <a:p>
            <a:r>
              <a:rPr lang="pt-BR" dirty="0"/>
              <a:t>Aula 6 - Codificação</a:t>
            </a:r>
          </a:p>
          <a:p>
            <a:r>
              <a:rPr lang="pt-BR" dirty="0"/>
              <a:t>Aula 7 – Codificação</a:t>
            </a:r>
          </a:p>
          <a:p>
            <a:r>
              <a:rPr lang="pt-BR" dirty="0"/>
              <a:t>Aula 8 – Codificação</a:t>
            </a:r>
          </a:p>
          <a:p>
            <a:r>
              <a:rPr lang="pt-BR" dirty="0"/>
              <a:t>Aula 9 - Codificação</a:t>
            </a:r>
          </a:p>
          <a:p>
            <a:r>
              <a:rPr lang="pt-BR" dirty="0"/>
              <a:t>Aula 10 - Codificação</a:t>
            </a:r>
          </a:p>
          <a:p>
            <a:r>
              <a:rPr lang="pt-BR" dirty="0"/>
              <a:t>Aula 11 - Artefato</a:t>
            </a:r>
          </a:p>
          <a:p>
            <a:r>
              <a:rPr lang="pt-BR" dirty="0"/>
              <a:t>Aula 12 - Testes</a:t>
            </a:r>
          </a:p>
          <a:p>
            <a:r>
              <a:rPr lang="pt-BR" dirty="0"/>
              <a:t>Aula 13 – Codificação/Testes</a:t>
            </a:r>
          </a:p>
          <a:p>
            <a:r>
              <a:rPr lang="pt-BR" dirty="0"/>
              <a:t>Aula 14 – Entrega MVP</a:t>
            </a:r>
          </a:p>
          <a:p>
            <a:r>
              <a:rPr lang="pt-BR" dirty="0"/>
              <a:t>Aula 15 - Apresentação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1AE1-696F-0B46-A891-0AF097B1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1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veremos de teoria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556792"/>
            <a:ext cx="828092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Introdução</a:t>
            </a:r>
            <a:r>
              <a:rPr lang="en-US" sz="2400" dirty="0"/>
              <a:t> </a:t>
            </a:r>
            <a:r>
              <a:rPr lang="en-US" sz="2400" dirty="0" err="1"/>
              <a:t>aos</a:t>
            </a:r>
            <a:r>
              <a:rPr lang="en-US" sz="2400" dirty="0"/>
              <a:t> Beacons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Introdução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421AD-383C-7349-93A6-5C5DC995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744860"/>
            <a:ext cx="2806080" cy="2116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D528E-3B7E-8D48-9BC6-9B6B3CA2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94936"/>
            <a:ext cx="2376264" cy="2376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2E34E-F5F6-134B-A5B5-5A7FDE249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861048"/>
            <a:ext cx="5042792" cy="2836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32C30-D8C9-064A-92B8-797189DC6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192" y="2455054"/>
            <a:ext cx="899698" cy="89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A48574-F850-6144-96FC-7B0DD06D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9600" dirty="0"/>
              <a:t>FIM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3FDB8E-7691-1944-9976-9EC76120E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sz="3100" dirty="0"/>
              <a:t>Contato</a:t>
            </a:r>
            <a:r>
              <a:rPr lang="pt-BR" dirty="0"/>
              <a:t>: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pt-BR" dirty="0"/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sz="3500" dirty="0" err="1"/>
              <a:t>benevid@unemat.br</a:t>
            </a:r>
            <a:endParaRPr lang="pt-BR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prático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772816"/>
            <a:ext cx="828092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Seguir um dos temas citados anteriormente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Conforme suas competências e habilidades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Projeto individual ou parte do TCC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Limitar o escopo para o tempo em sala.</a:t>
            </a:r>
          </a:p>
        </p:txBody>
      </p:sp>
    </p:spTree>
    <p:extLst>
      <p:ext uri="{BB962C8B-B14F-4D97-AF65-F5344CB8AC3E}">
        <p14:creationId xmlns:p14="http://schemas.microsoft.com/office/powerpoint/2010/main" val="177754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sugeridos</a:t>
            </a:r>
          </a:p>
        </p:txBody>
      </p:sp>
    </p:spTree>
    <p:extLst>
      <p:ext uri="{BB962C8B-B14F-4D97-AF65-F5344CB8AC3E}">
        <p14:creationId xmlns:p14="http://schemas.microsoft.com/office/powerpoint/2010/main" val="37773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suporte visual para eventos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B5F14-EFD1-CD41-9E14-1DE177C17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3"/>
          <a:stretch/>
        </p:blipFill>
        <p:spPr>
          <a:xfrm>
            <a:off x="0" y="1772816"/>
            <a:ext cx="9144000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2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A3021-CF4E-504F-B0A0-32D7C903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73490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1845</TotalTime>
  <Words>1309</Words>
  <Application>Microsoft Macintosh PowerPoint</Application>
  <PresentationFormat>On-screen Show (4:3)</PresentationFormat>
  <Paragraphs>201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Al Bayan Plain</vt:lpstr>
      <vt:lpstr>Arial</vt:lpstr>
      <vt:lpstr>Calibri</vt:lpstr>
      <vt:lpstr>DejaVu Sans</vt:lpstr>
      <vt:lpstr>Droid Sans Fallback</vt:lpstr>
      <vt:lpstr>Impact</vt:lpstr>
      <vt:lpstr>Rockwell</vt:lpstr>
      <vt:lpstr>Rockwell Condensed</vt:lpstr>
      <vt:lpstr>Rockwell Extra Bold</vt:lpstr>
      <vt:lpstr>Times New Roman</vt:lpstr>
      <vt:lpstr>Wingdings</vt:lpstr>
      <vt:lpstr>Wingdings 2</vt:lpstr>
      <vt:lpstr>Wood Type</vt:lpstr>
      <vt:lpstr>PowerPoint Presentation</vt:lpstr>
      <vt:lpstr>EMENTA/PLANO DE ENSINO</vt:lpstr>
      <vt:lpstr>Metodologia</vt:lpstr>
      <vt:lpstr>O que veremos de teoria</vt:lpstr>
      <vt:lpstr>Projeto prático</vt:lpstr>
      <vt:lpstr>Projetos sugeridos</vt:lpstr>
      <vt:lpstr>suporte visual para eventos</vt:lpstr>
      <vt:lpstr>PowerPoint Presentation</vt:lpstr>
      <vt:lpstr>5 vagas</vt:lpstr>
      <vt:lpstr>Controle de equipamentos</vt:lpstr>
      <vt:lpstr>PowerPoint Presentation</vt:lpstr>
      <vt:lpstr>3 vagas</vt:lpstr>
      <vt:lpstr>Ble game controller</vt:lpstr>
      <vt:lpstr>PowerPoint Presentation</vt:lpstr>
      <vt:lpstr>5 vagas</vt:lpstr>
      <vt:lpstr>BLE PARA RESTAURANTES E BARES</vt:lpstr>
      <vt:lpstr>PowerPoint Presentation</vt:lpstr>
      <vt:lpstr>5 vagas</vt:lpstr>
      <vt:lpstr>Tema selecionado, o que fazer?</vt:lpstr>
      <vt:lpstr>O problema clássico</vt:lpstr>
      <vt:lpstr>O problema da Pedra</vt:lpstr>
      <vt:lpstr>O problema da Pedra</vt:lpstr>
      <vt:lpstr>O problema da Pedra</vt:lpstr>
      <vt:lpstr>O problema da Pedra</vt:lpstr>
      <vt:lpstr>O que aconteceu?</vt:lpstr>
      <vt:lpstr>O que significa Análise?</vt:lpstr>
      <vt:lpstr>Análise</vt:lpstr>
      <vt:lpstr>Projeto</vt:lpstr>
      <vt:lpstr>O que significa Sistema?</vt:lpstr>
      <vt:lpstr>Ciclo de vida</vt:lpstr>
      <vt:lpstr>Atividades e tarefas do processo de DESENVOLVIMENTO  de acordo com a norma NBR ISO/IEC 12207</vt:lpstr>
      <vt:lpstr>Processo DE DESENVOLVIMENTO</vt:lpstr>
      <vt:lpstr>1. requisitos do sistema</vt:lpstr>
      <vt:lpstr>2. PROJETO detalhado do software</vt:lpstr>
      <vt:lpstr>3. Codificação</vt:lpstr>
      <vt:lpstr>4. Artefato e Testes</vt:lpstr>
      <vt:lpstr>4. Testes</vt:lpstr>
      <vt:lpstr>5. Protótipo funcional (MVP)</vt:lpstr>
      <vt:lpstr>5. Distribuição teórica das Aulas</vt:lpstr>
      <vt:lpstr>FIM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Model-View-Controller</dc:title>
  <dc:creator>Roni Fabio</dc:creator>
  <cp:lastModifiedBy>Benevid Felix</cp:lastModifiedBy>
  <cp:revision>85</cp:revision>
  <dcterms:created xsi:type="dcterms:W3CDTF">2007-10-08T16:45:12Z</dcterms:created>
  <dcterms:modified xsi:type="dcterms:W3CDTF">2020-02-11T20:33:44Z</dcterms:modified>
</cp:coreProperties>
</file>